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60" r:id="rId2"/>
    <p:sldId id="355" r:id="rId3"/>
    <p:sldId id="361" r:id="rId4"/>
    <p:sldId id="354" r:id="rId5"/>
    <p:sldId id="362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4AA3C06-5CA6-43F9-A047-3567AE07E19D}">
          <p14:sldIdLst>
            <p14:sldId id="360"/>
            <p14:sldId id="355"/>
            <p14:sldId id="361"/>
            <p14:sldId id="354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da" initials="k" lastIdx="1" clrIdx="0">
    <p:extLst>
      <p:ext uri="{19B8F6BF-5375-455C-9EA6-DF929625EA0E}">
        <p15:presenceInfo xmlns:p15="http://schemas.microsoft.com/office/powerpoint/2012/main" userId="k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95B3D7"/>
    <a:srgbClr val="E6B9B8"/>
    <a:srgbClr val="000000"/>
    <a:srgbClr val="17375E"/>
    <a:srgbClr val="FFFFFF"/>
    <a:srgbClr val="9BBB59"/>
    <a:srgbClr val="F5FC70"/>
    <a:srgbClr val="66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27" autoAdjust="0"/>
    <p:restoredTop sz="72090" autoAdjust="0"/>
  </p:normalViewPr>
  <p:slideViewPr>
    <p:cSldViewPr>
      <p:cViewPr varScale="1">
        <p:scale>
          <a:sx n="112" d="100"/>
          <a:sy n="112" d="100"/>
        </p:scale>
        <p:origin x="10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100" baseline="0" dirty="0" smtClean="0"/>
              <a:t>最近３カ月の掲載件数</a:t>
            </a:r>
            <a:endParaRPr lang="ja-JP" altLang="en-US" sz="11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686721963395888"/>
          <c:y val="0.18583899969250786"/>
          <c:w val="0.75469005588693072"/>
          <c:h val="0.676646706586826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プラス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29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ニュートラル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マイナス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32387640"/>
        <c:axId val="332390776"/>
      </c:barChart>
      <c:catAx>
        <c:axId val="332387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90776"/>
        <c:crosses val="autoZero"/>
        <c:auto val="1"/>
        <c:lblAlgn val="ctr"/>
        <c:lblOffset val="100"/>
        <c:noMultiLvlLbl val="0"/>
      </c:catAx>
      <c:valAx>
        <c:axId val="33239077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876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311726192381629"/>
          <c:y val="0.12174177619953334"/>
          <c:w val="0.18579032649856231"/>
          <c:h val="0.23068800382337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最近３カ月の換算値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686721963395888"/>
          <c:y val="0.18583899969250786"/>
          <c:w val="0.7636623734170227"/>
          <c:h val="0.676646706586826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プラス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12000</c:v>
                </c:pt>
                <c:pt idx="1">
                  <c:v>9000</c:v>
                </c:pt>
                <c:pt idx="2">
                  <c:v>18600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ニュートラル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1800</c:v>
                </c:pt>
                <c:pt idx="1">
                  <c:v>0</c:v>
                </c:pt>
                <c:pt idx="2">
                  <c:v>250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マイナス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1000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32388032"/>
        <c:axId val="332392736"/>
      </c:barChart>
      <c:catAx>
        <c:axId val="33238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92736"/>
        <c:crosses val="autoZero"/>
        <c:auto val="1"/>
        <c:lblAlgn val="ctr"/>
        <c:lblOffset val="100"/>
        <c:noMultiLvlLbl val="0"/>
      </c:catAx>
      <c:valAx>
        <c:axId val="332392736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88032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6664613693413398"/>
          <c:y val="0.13184631994325208"/>
          <c:w val="0.19368085017630216"/>
          <c:h val="0.23068800382337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aseline="0"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最近３カ月の換算値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686721963395888"/>
          <c:y val="0.18583899969250786"/>
          <c:w val="0.7636623734170227"/>
          <c:h val="0.676646706586826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新聞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8000</c:v>
                </c:pt>
                <c:pt idx="1">
                  <c:v>6500</c:v>
                </c:pt>
                <c:pt idx="2">
                  <c:v>12000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雑誌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1000</c:v>
                </c:pt>
                <c:pt idx="1">
                  <c:v>1000</c:v>
                </c:pt>
                <c:pt idx="2">
                  <c:v>2000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テレビ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3000</c:v>
                </c:pt>
                <c:pt idx="1">
                  <c:v>1500</c:v>
                </c:pt>
                <c:pt idx="2">
                  <c:v>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32393520"/>
        <c:axId val="332386464"/>
      </c:barChart>
      <c:catAx>
        <c:axId val="33239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86464"/>
        <c:crosses val="autoZero"/>
        <c:auto val="1"/>
        <c:lblAlgn val="ctr"/>
        <c:lblOffset val="100"/>
        <c:noMultiLvlLbl val="0"/>
      </c:catAx>
      <c:valAx>
        <c:axId val="332386464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93520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864376170133416"/>
          <c:y val="0.12985246476308571"/>
          <c:w val="0.12247416811642568"/>
          <c:h val="0.307584005097839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aseline="0"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100" baseline="0" dirty="0" smtClean="0"/>
              <a:t>最近３カ月の掲載件数</a:t>
            </a:r>
            <a:endParaRPr lang="ja-JP" altLang="en-US" sz="11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686721963395888"/>
          <c:y val="0.18583899969250786"/>
          <c:w val="0.75469005588693072"/>
          <c:h val="0.676646706586826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新聞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雑誌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テレビ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28</c:v>
                </c:pt>
                <c:pt idx="1">
                  <c:v>24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32388816"/>
        <c:axId val="332393912"/>
      </c:barChart>
      <c:catAx>
        <c:axId val="33238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93912"/>
        <c:crosses val="autoZero"/>
        <c:auto val="1"/>
        <c:lblAlgn val="ctr"/>
        <c:lblOffset val="100"/>
        <c:noMultiLvlLbl val="0"/>
      </c:catAx>
      <c:valAx>
        <c:axId val="33239391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23888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898898239178695"/>
          <c:y val="0.12629854438166629"/>
          <c:w val="0.1174845921074683"/>
          <c:h val="0.307584005097839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30042032366768E-2"/>
          <c:y val="0.16417944636714435"/>
          <c:w val="0.81842777500030861"/>
          <c:h val="0.659908274080657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経営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2500</c:v>
                </c:pt>
                <c:pt idx="1">
                  <c:v>3000</c:v>
                </c:pt>
                <c:pt idx="2">
                  <c:v>4300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商品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5000</c:v>
                </c:pt>
                <c:pt idx="1">
                  <c:v>2000</c:v>
                </c:pt>
                <c:pt idx="2">
                  <c:v>7100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人物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3000</c:v>
                </c:pt>
                <c:pt idx="1">
                  <c:v>3000</c:v>
                </c:pt>
                <c:pt idx="2">
                  <c:v>2800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5月</c:v>
                </c:pt>
                <c:pt idx="1">
                  <c:v>6月</c:v>
                </c:pt>
                <c:pt idx="2">
                  <c:v>7月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2000</c:v>
                </c:pt>
                <c:pt idx="1">
                  <c:v>1000</c:v>
                </c:pt>
                <c:pt idx="2">
                  <c:v>4400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05410496"/>
        <c:axId val="405410104"/>
      </c:barChart>
      <c:catAx>
        <c:axId val="40541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5410104"/>
        <c:crosses val="autoZero"/>
        <c:auto val="1"/>
        <c:lblAlgn val="ctr"/>
        <c:lblOffset val="100"/>
        <c:noMultiLvlLbl val="0"/>
      </c:catAx>
      <c:valAx>
        <c:axId val="405410104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5410496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034472360213944"/>
          <c:y val="6.7136984779468944E-2"/>
          <c:w val="0.13636897487580746"/>
          <c:h val="0.419675591600933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 baseline="0"/>
      </a:pPr>
      <a:endParaRPr lang="ja-JP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aseline="0" dirty="0" smtClean="0"/>
              <a:t>テーマ別シェア（</a:t>
            </a:r>
            <a:r>
              <a:rPr lang="en-US" altLang="ja-JP" sz="1200" baseline="0" dirty="0" smtClean="0"/>
              <a:t>7</a:t>
            </a:r>
            <a:r>
              <a:rPr lang="ja-JP" altLang="en-US" sz="1200" baseline="0" dirty="0" smtClean="0"/>
              <a:t>月）</a:t>
            </a:r>
            <a:endParaRPr lang="ja-JP" altLang="en-US" sz="12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688607067257768"/>
          <c:y val="0.25650602314028598"/>
          <c:w val="0.54226513199936099"/>
          <c:h val="0.689560683733553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換算値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9766991672657559E-2"/>
                  <c:y val="-0.128201231609186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569234763159996"/>
                  <c:y val="-6.88812354182868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14158728732327"/>
                  <c:y val="0.118409859221991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445344326623532"/>
                  <c:y val="-0.116736235656355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55689102564103"/>
                  <c:y val="-0.113867903566270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経営</c:v>
                </c:pt>
                <c:pt idx="1">
                  <c:v>商品</c:v>
                </c:pt>
                <c:pt idx="2">
                  <c:v>人物</c:v>
                </c:pt>
                <c:pt idx="3">
                  <c:v>その他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4300</c:v>
                </c:pt>
                <c:pt idx="1">
                  <c:v>7100</c:v>
                </c:pt>
                <c:pt idx="2">
                  <c:v>2800</c:v>
                </c:pt>
                <c:pt idx="3">
                  <c:v>4400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0.08475</cdr:x>
      <cdr:y>0.06004</cdr:y>
    </cdr:from>
    <cdr:to>
      <cdr:x>0.24448</cdr:x>
      <cdr:y>0.14287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60040" y="167323"/>
          <a:ext cx="678608" cy="2308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（件）</a:t>
          </a:r>
          <a:endParaRPr kumimoji="1" lang="ja-JP" altLang="en-US" sz="900" dirty="0"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0.03534</cdr:x>
      <cdr:y>0.05076</cdr:y>
    </cdr:from>
    <cdr:to>
      <cdr:x>0.19507</cdr:x>
      <cdr:y>0.13359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44016" y="141484"/>
          <a:ext cx="650962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（千円）</a:t>
          </a:r>
          <a:endParaRPr kumimoji="1" lang="ja-JP" altLang="en-US" sz="900" dirty="0"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0.03534</cdr:x>
      <cdr:y>0.05076</cdr:y>
    </cdr:from>
    <cdr:to>
      <cdr:x>0.19507</cdr:x>
      <cdr:y>0.13359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44016" y="141484"/>
          <a:ext cx="650962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（千円）</a:t>
          </a:r>
          <a:endParaRPr kumimoji="1" lang="ja-JP" altLang="en-US" sz="900" dirty="0"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0.08475</cdr:x>
      <cdr:y>0.06004</cdr:y>
    </cdr:from>
    <cdr:to>
      <cdr:x>0.24448</cdr:x>
      <cdr:y>0.14287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60040" y="167323"/>
          <a:ext cx="678608" cy="2308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（件）</a:t>
          </a:r>
          <a:endParaRPr kumimoji="1" lang="ja-JP" altLang="en-US" sz="900" dirty="0"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0.03193</cdr:y>
    </cdr:from>
    <cdr:to>
      <cdr:x>0.15151</cdr:x>
      <cdr:y>0.07356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323528" y="91965"/>
          <a:ext cx="763695" cy="1199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</a:rPr>
            <a:t>（千円）</a:t>
          </a:r>
          <a:endParaRPr kumimoji="1" lang="ja-JP" altLang="en-US" sz="900" dirty="0"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0.36413</cdr:x>
      <cdr:y>0.47123</cdr:y>
    </cdr:from>
    <cdr:to>
      <cdr:x>0.6526</cdr:x>
      <cdr:y>0.62999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166986" y="1187632"/>
          <a:ext cx="92449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rPr>
            <a:t>換算値</a:t>
          </a:r>
          <a:endParaRPr lang="en-US" altLang="ja-JP" sz="10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  <a:p xmlns:a="http://schemas.openxmlformats.org/drawingml/2006/main">
          <a:pPr algn="ctr"/>
          <a:r>
            <a: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rPr>
            <a:t>18,600</a:t>
          </a:r>
          <a:r>
            <a: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rPr>
            <a:t>千円</a:t>
          </a:r>
          <a:endParaRPr kumimoji="1" lang="ja-JP" altLang="en-US" sz="1000" dirty="0"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E0D70-54D6-4AB5-8BEF-BE43696A2E6B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9B4EB-F8B0-4691-A1EE-D604B4482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004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BDE62-F44E-4E51-9966-7462C9FB5F8D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521A5-A2E1-4C35-8B97-C7480816A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3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B0DD-939C-4FB5-B1E8-DBBB802A35A4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56B6-4FE5-472C-9B87-0C33480096CA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3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E6D3-4FD2-4A84-827D-E922227CA4A2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91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AB10-D640-4952-BCC2-AB8A9BA1A119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876256" y="141015"/>
            <a:ext cx="213360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57D416C8-015C-49A5-A7E3-273F12A4AF6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706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C7CC-34D0-4D42-9360-8FA1C638333B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D8A0-2772-4485-9A29-F89D919794D2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2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B6FC-3EE6-4832-BC91-687E574A77B4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3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61DB-4CF7-4DA7-83FF-AF09BF497835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02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21D-503E-46A7-AEB0-365FBA3C8F0D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01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0023-B9A6-407E-9688-226C10EC552F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42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CCC-4446-45F3-B235-23128D6AA874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59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61249-5FD3-4280-ACF2-C4251ED1C816}" type="datetime1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16C8-015C-49A5-A7E3-273F12A4A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2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3.xls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2019</a:t>
            </a:r>
            <a:r>
              <a:rPr lang="ja-JP" alt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年</a:t>
            </a:r>
            <a:r>
              <a:rPr lang="en-US" altLang="ja-JP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7</a:t>
            </a:r>
            <a:r>
              <a:rPr lang="ja-JP" altLang="en-US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月</a:t>
            </a:r>
            <a:endParaRPr lang="ja-JP" altLang="en-US" sz="24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 noGrp="1"/>
          </p:cNvSpPr>
          <p:nvPr>
            <p:ph type="ctrTitle"/>
          </p:nvPr>
        </p:nvSpPr>
        <p:spPr>
          <a:xfrm>
            <a:off x="1115616" y="2273823"/>
            <a:ext cx="6944816" cy="13235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メディア露出分析調査レポート</a:t>
            </a:r>
            <a:endParaRPr lang="ja-JP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63238" y="548680"/>
            <a:ext cx="5132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+mj-ea"/>
              </a:rPr>
              <a:t>○○株式</a:t>
            </a:r>
            <a:r>
              <a:rPr lang="ja-JP" altLang="en-US" b="1" dirty="0">
                <a:latin typeface="+mj-ea"/>
              </a:rPr>
              <a:t>会社御中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283968" y="59245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n-US" altLang="ja-JP" dirty="0"/>
          </a:p>
          <a:p>
            <a:pPr algn="r"/>
            <a:r>
              <a:rPr lang="ja-JP" altLang="en-US" dirty="0"/>
              <a:t>株式会社デスクワン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4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619672" y="260648"/>
            <a:ext cx="612068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 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今月の件数、換算値</a:t>
            </a:r>
            <a:endParaRPr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432017" y="3980573"/>
            <a:ext cx="3456384" cy="20691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38100" dir="2700000" algn="l" rotWithShape="0">
              <a:schemeClr val="accent1">
                <a:lumMod val="75000"/>
              </a:schemeClr>
            </a:outerShdw>
          </a:effectLst>
        </p:spPr>
        <p:txBody>
          <a:bodyPr vert="horz" lIns="91440" tIns="45720" rIns="91440" bIns="45720" spcCol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今月の掲載件数は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件で、換算値は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18,850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千円。評価別の内訳はプラスが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件で換算値は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18,600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千円。ニュートラルは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件で換算値は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千円だった。マイナスは掲載がなかった。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ニュートラルは新聞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Web2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件。換算値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は新聞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千円、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Web50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千円だった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。新聞は株価、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Web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は○○に関する話題で、主体記事ではなかった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17703742"/>
              </p:ext>
            </p:extLst>
          </p:nvPr>
        </p:nvGraphicFramePr>
        <p:xfrm>
          <a:off x="251520" y="885413"/>
          <a:ext cx="4248472" cy="278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462738521"/>
              </p:ext>
            </p:extLst>
          </p:nvPr>
        </p:nvGraphicFramePr>
        <p:xfrm>
          <a:off x="4860032" y="854230"/>
          <a:ext cx="4075390" cy="278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テキスト ボックス 1"/>
          <p:cNvSpPr txBox="1"/>
          <p:nvPr/>
        </p:nvSpPr>
        <p:spPr>
          <a:xfrm>
            <a:off x="3300146" y="3710364"/>
            <a:ext cx="2131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単位（件数：件、換算値：千円）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881817"/>
              </p:ext>
            </p:extLst>
          </p:nvPr>
        </p:nvGraphicFramePr>
        <p:xfrm>
          <a:off x="395536" y="3983416"/>
          <a:ext cx="4906963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Worksheet" r:id="rId5" imgW="4907160" imgH="2194920" progId="Excel.Sheet.8">
                  <p:embed/>
                </p:oleObj>
              </mc:Choice>
              <mc:Fallback>
                <p:oleObj name="Worksheet" r:id="rId5" imgW="4907160" imgH="219492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3983416"/>
                        <a:ext cx="4906963" cy="219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0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619672" y="260648"/>
            <a:ext cx="612068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. 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プラス記事の件数、換算値</a:t>
            </a:r>
            <a:endParaRPr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432017" y="3980573"/>
            <a:ext cx="3456384" cy="20691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38100" dir="2700000" algn="l" rotWithShape="0">
              <a:schemeClr val="accent1">
                <a:lumMod val="75000"/>
              </a:schemeClr>
            </a:outerShdw>
          </a:effectLst>
        </p:spPr>
        <p:txBody>
          <a:bodyPr vert="horz" lIns="91440" tIns="45720" rIns="91440" bIns="45720" spcCol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プラス記事の掲載件数は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件、換算値は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18,600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千円。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新聞は日経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件、全国紙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件、産業紙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件。朝日・読売の新商品紹介コラムで○○が紹介された。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雑誌は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件。全て経済誌での掲載だった。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テレビは●●が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7/13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フジテレビ　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めざ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ましテレビで報道された。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Web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Yahoo!3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件、ポータルサイト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件、その他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件。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Yahoo!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IT Media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では△△が掲載された。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ts val="1700"/>
              </a:lnSpc>
            </a:pP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2716223328"/>
              </p:ext>
            </p:extLst>
          </p:nvPr>
        </p:nvGraphicFramePr>
        <p:xfrm>
          <a:off x="4860032" y="854230"/>
          <a:ext cx="4075390" cy="278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54152773"/>
              </p:ext>
            </p:extLst>
          </p:nvPr>
        </p:nvGraphicFramePr>
        <p:xfrm>
          <a:off x="323528" y="855833"/>
          <a:ext cx="4248472" cy="278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90003"/>
              </p:ext>
            </p:extLst>
          </p:nvPr>
        </p:nvGraphicFramePr>
        <p:xfrm>
          <a:off x="611188" y="3759200"/>
          <a:ext cx="43815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Worksheet" r:id="rId5" imgW="4381645" imgH="2705068" progId="Excel.Sheet.8">
                  <p:embed/>
                </p:oleObj>
              </mc:Choice>
              <mc:Fallback>
                <p:oleObj name="Worksheet" r:id="rId5" imgW="4381645" imgH="270506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188" y="3759200"/>
                        <a:ext cx="43815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"/>
          <p:cNvSpPr txBox="1"/>
          <p:nvPr/>
        </p:nvSpPr>
        <p:spPr>
          <a:xfrm>
            <a:off x="3295242" y="3479103"/>
            <a:ext cx="2131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単位（件数：件、換算値：千円）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5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752605725"/>
              </p:ext>
            </p:extLst>
          </p:nvPr>
        </p:nvGraphicFramePr>
        <p:xfrm>
          <a:off x="323528" y="692696"/>
          <a:ext cx="50405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1619672" y="260648"/>
            <a:ext cx="612068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. 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プラス記事・テーマ別換算値</a:t>
            </a:r>
            <a:endParaRPr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92320823"/>
              </p:ext>
            </p:extLst>
          </p:nvPr>
        </p:nvGraphicFramePr>
        <p:xfrm>
          <a:off x="5648866" y="858209"/>
          <a:ext cx="32048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5604417" y="3708058"/>
            <a:ext cx="3208118" cy="2740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38100" dir="2700000" algn="l" rotWithShape="0">
              <a:schemeClr val="accent1">
                <a:lumMod val="75000"/>
              </a:schemeClr>
            </a:outerShdw>
          </a:effectLst>
        </p:spPr>
        <p:txBody>
          <a:bodyPr vert="horz" lIns="91440" tIns="45720" rIns="91440" bIns="45720" spcCol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テーマ別シェアは「商品」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、「経営」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％、「人物」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％、「その他」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％。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「商品」は○○が朝日・読売の新商品紹介コラムで紹介された。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「経営」は中期経営計画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「人物」は〇〇○○社長（日経「そこが知りたい」）など。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l">
              <a:lnSpc>
                <a:spcPts val="1700"/>
              </a:lnSpc>
              <a:buFont typeface="Wingdings" panose="05000000000000000000" pitchFamily="2" charset="2"/>
              <a:buChar char="l"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「その他」は新卒採用ランキングや働き方改革に関するアンケートなど。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3901295" y="3427305"/>
            <a:ext cx="15574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単位（換算値：千円）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83411"/>
              </p:ext>
            </p:extLst>
          </p:nvPr>
        </p:nvGraphicFramePr>
        <p:xfrm>
          <a:off x="453033" y="3743258"/>
          <a:ext cx="478155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Worksheet" r:id="rId5" imgW="4781695" imgH="2705068" progId="Excel.Sheet.8">
                  <p:embed/>
                </p:oleObj>
              </mc:Choice>
              <mc:Fallback>
                <p:oleObj name="Worksheet" r:id="rId5" imgW="4781695" imgH="270506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3033" y="3743258"/>
                        <a:ext cx="478155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89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16C8-015C-49A5-A7E3-273F12A4AF6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619672" y="260648"/>
            <a:ext cx="612068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en-US" altLang="ja-JP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. </a:t>
            </a:r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今月の掲載記事一覧</a:t>
            </a:r>
            <a:endParaRPr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50419"/>
              </p:ext>
            </p:extLst>
          </p:nvPr>
        </p:nvGraphicFramePr>
        <p:xfrm>
          <a:off x="179512" y="886182"/>
          <a:ext cx="8890000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8890200" imgH="5168880" progId="Excel.Sheet.8">
                  <p:embed/>
                </p:oleObj>
              </mc:Choice>
              <mc:Fallback>
                <p:oleObj name="Worksheet" r:id="rId3" imgW="8890200" imgH="51688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886182"/>
                        <a:ext cx="8890000" cy="516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14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59093</TotalTime>
  <Words>351</Words>
  <Application>Microsoft Office PowerPoint</Application>
  <PresentationFormat>画面に合わせる (4:3)</PresentationFormat>
  <Paragraphs>44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Meiryo UI</vt:lpstr>
      <vt:lpstr>ＭＳ Ｐゴシック</vt:lpstr>
      <vt:lpstr>ＭＳ ゴシック</vt:lpstr>
      <vt:lpstr>Arial</vt:lpstr>
      <vt:lpstr>Calibri</vt:lpstr>
      <vt:lpstr>Wingdings</vt:lpstr>
      <vt:lpstr>Office ​​テーマ</vt:lpstr>
      <vt:lpstr>Worksheet</vt:lpstr>
      <vt:lpstr>Microsoft Excel 97-2003 Worksheet</vt:lpstr>
      <vt:lpstr>メディア露出分析調査レポート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</dc:creator>
  <cp:lastModifiedBy>nakayama2</cp:lastModifiedBy>
  <cp:revision>7344</cp:revision>
  <cp:lastPrinted>2019-08-29T08:08:50Z</cp:lastPrinted>
  <dcterms:created xsi:type="dcterms:W3CDTF">2014-07-15T02:46:32Z</dcterms:created>
  <dcterms:modified xsi:type="dcterms:W3CDTF">2019-09-02T06:58:00Z</dcterms:modified>
</cp:coreProperties>
</file>